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" y="0"/>
            <a:ext cx="914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7544" y="2693987"/>
            <a:ext cx="7772400" cy="1470025"/>
          </a:xfrm>
        </p:spPr>
        <p:txBody>
          <a:bodyPr/>
          <a:lstStyle/>
          <a:p>
            <a:r>
              <a:rPr lang="ru-RU" dirty="0" smtClean="0"/>
              <a:t>Педагогическая концепция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4365104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Точилиной Оксаны Юрьевны, воспитателя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ГОБОУ «Мурмашинский детский дом «Журавушка»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8" name="Picture 4" descr="C:\Users\Алексей\Desktop\конкурс\видео\DSC0005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077" r="26774"/>
          <a:stretch/>
        </p:blipFill>
        <p:spPr bwMode="auto">
          <a:xfrm>
            <a:off x="5940152" y="332656"/>
            <a:ext cx="2641663" cy="2430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252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260648"/>
            <a:ext cx="6678488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Monotype Corsiva" pitchFamily="66" charset="0"/>
                <a:ea typeface="Calibri"/>
                <a:cs typeface="Times New Roman"/>
              </a:rPr>
              <a:t>Направление: «Обучение житейским умениям и навыкам»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85599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Цель</a:t>
            </a:r>
            <a:r>
              <a:rPr lang="ru-RU" sz="2000" dirty="0"/>
              <a:t>:   обучить воспитанников социальным (житейским ) умениям и навыкам.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060848"/>
            <a:ext cx="7776864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Формы работы:</a:t>
            </a:r>
          </a:p>
          <a:p>
            <a:r>
              <a:rPr lang="ru-RU" dirty="0" smtClean="0"/>
              <a:t>•</a:t>
            </a:r>
            <a:r>
              <a:rPr lang="ru-RU" sz="2000" dirty="0" smtClean="0"/>
              <a:t>Индивидуальные </a:t>
            </a:r>
            <a:r>
              <a:rPr lang="ru-RU" sz="2000" dirty="0"/>
              <a:t>беседы и анализ конкретных ситуаций</a:t>
            </a:r>
          </a:p>
          <a:p>
            <a:r>
              <a:rPr lang="ru-RU" sz="2000" dirty="0" smtClean="0"/>
              <a:t>•Диагностирование </a:t>
            </a:r>
            <a:r>
              <a:rPr lang="ru-RU" sz="2000" dirty="0"/>
              <a:t>(анкетирование, тестирование, опрос)</a:t>
            </a:r>
          </a:p>
          <a:p>
            <a:r>
              <a:rPr lang="ru-RU" sz="2000" dirty="0" smtClean="0"/>
              <a:t>•Конкурсы</a:t>
            </a:r>
            <a:r>
              <a:rPr lang="ru-RU" sz="2000" dirty="0"/>
              <a:t>, выставки, литературные гостиные.</a:t>
            </a:r>
          </a:p>
          <a:p>
            <a:r>
              <a:rPr lang="ru-RU" sz="2000" dirty="0" smtClean="0"/>
              <a:t>•Беседы</a:t>
            </a:r>
            <a:r>
              <a:rPr lang="ru-RU" sz="2000" dirty="0"/>
              <a:t>, дискуссии,</a:t>
            </a:r>
          </a:p>
          <a:p>
            <a:r>
              <a:rPr lang="ru-RU" sz="2000" dirty="0" smtClean="0"/>
              <a:t>•Часы </a:t>
            </a:r>
            <a:r>
              <a:rPr lang="ru-RU" sz="2000" dirty="0"/>
              <a:t>общения, диспуты, просмотр фильмов</a:t>
            </a:r>
          </a:p>
          <a:p>
            <a:r>
              <a:rPr lang="ru-RU" sz="2000" dirty="0" smtClean="0"/>
              <a:t>•Спортивно-развлекательные </a:t>
            </a:r>
            <a:r>
              <a:rPr lang="ru-RU" sz="2000" dirty="0"/>
              <a:t>мероприятия.</a:t>
            </a:r>
          </a:p>
          <a:p>
            <a:r>
              <a:rPr lang="ru-RU" sz="2000" dirty="0" smtClean="0"/>
              <a:t>•Экскурсии</a:t>
            </a:r>
            <a:r>
              <a:rPr lang="ru-RU" sz="2000" dirty="0"/>
              <a:t>, встречи, вечера</a:t>
            </a:r>
          </a:p>
          <a:p>
            <a:r>
              <a:rPr lang="ru-RU" sz="2000" dirty="0" smtClean="0"/>
              <a:t>•Ролевые </a:t>
            </a:r>
            <a:r>
              <a:rPr lang="ru-RU" sz="2000" dirty="0"/>
              <a:t>и деловые игры, </a:t>
            </a:r>
          </a:p>
          <a:p>
            <a:r>
              <a:rPr lang="ru-RU" sz="2000" dirty="0" smtClean="0"/>
              <a:t>•Социальное </a:t>
            </a:r>
            <a:r>
              <a:rPr lang="ru-RU" sz="2000" dirty="0"/>
              <a:t>проектирование  (коллективные и индивидуальные  творческие проекты)</a:t>
            </a:r>
          </a:p>
          <a:p>
            <a:r>
              <a:rPr lang="ru-RU" sz="2000" dirty="0" smtClean="0"/>
              <a:t>•Практические </a:t>
            </a:r>
            <a:r>
              <a:rPr lang="ru-RU" sz="2000" dirty="0"/>
              <a:t>и лекционные занятия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828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51520" y="586233"/>
            <a:ext cx="842493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График определения среднего уровня </a:t>
            </a:r>
            <a:r>
              <a:rPr kumimoji="0" lang="ru-RU" sz="24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обученности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житейским умениям и навыкам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школьной группы по годам обучения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Диаграмма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40"/>
          <a:stretch>
            <a:fillRect/>
          </a:stretch>
        </p:blipFill>
        <p:spPr bwMode="auto">
          <a:xfrm>
            <a:off x="898798" y="2924944"/>
            <a:ext cx="734481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414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476672"/>
            <a:ext cx="78488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Цель воспитания</a:t>
            </a:r>
          </a:p>
          <a:p>
            <a:pPr algn="ctr"/>
            <a:r>
              <a:rPr lang="ru-RU" dirty="0" smtClean="0"/>
              <a:t>	Создавать </a:t>
            </a:r>
            <a:r>
              <a:rPr lang="ru-RU" dirty="0"/>
              <a:t>условия для успешной адаптации воспитанников, социализации и интеграции в общество.</a:t>
            </a:r>
          </a:p>
          <a:p>
            <a:endParaRPr lang="ru-RU" dirty="0"/>
          </a:p>
          <a:p>
            <a:pPr algn="ctr"/>
            <a:r>
              <a:rPr lang="ru-RU" sz="3200" dirty="0"/>
              <a:t>Задачи:</a:t>
            </a:r>
          </a:p>
          <a:p>
            <a:r>
              <a:rPr lang="ru-RU" dirty="0"/>
              <a:t>1.        </a:t>
            </a:r>
            <a:r>
              <a:rPr lang="ru-RU" dirty="0">
                <a:solidFill>
                  <a:srgbClr val="FF0000"/>
                </a:solidFill>
              </a:rPr>
              <a:t>Формировать</a:t>
            </a:r>
            <a:r>
              <a:rPr lang="ru-RU" dirty="0"/>
              <a:t> активную социально-значимую позицию у воспитанников, используя ресурсы интеграционного социально-образовательного пространства;</a:t>
            </a:r>
          </a:p>
          <a:p>
            <a:r>
              <a:rPr lang="ru-RU" dirty="0"/>
              <a:t>2.        Развивать духовные и интеллектуальные способности воспитанников через реализацию  дополнительных образовательных услуг;</a:t>
            </a:r>
          </a:p>
          <a:p>
            <a:r>
              <a:rPr lang="ru-RU" dirty="0"/>
              <a:t>3.        Актуализировать процесс профессионального самоопределения воспитанников за счет включения их в специально организованную деятельность по получению знаний о себе, о мире профессионального труда;</a:t>
            </a:r>
          </a:p>
          <a:p>
            <a:r>
              <a:rPr lang="ru-RU" dirty="0"/>
              <a:t>4.       Корректировать проблемы в развитии личности воспитанника на основе индивидуального подхода и диагностики возможностей;</a:t>
            </a:r>
          </a:p>
          <a:p>
            <a:r>
              <a:rPr lang="ru-RU" dirty="0"/>
              <a:t>5.       Проводить  профилактическую работу по предупреждению безнадзорности и правонарушений среди воспитанников, воспитывая  патриотов России, граждан правового демократического государства, обладающих чувством национальной гордости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534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70231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2420888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latin typeface="Monotype Corsiva" pitchFamily="66" charset="0"/>
              </a:rPr>
              <a:t>принцип гуманистической направленности педагогического процесса;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latin typeface="Monotype Corsiva" pitchFamily="66" charset="0"/>
              </a:rPr>
              <a:t> принцип связи педагогического процесса с жизнью и практикой;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latin typeface="Monotype Corsiva" pitchFamily="66" charset="0"/>
              </a:rPr>
              <a:t>принцип научности;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2800" dirty="0">
                <a:solidFill>
                  <a:prstClr val="black"/>
                </a:solidFill>
                <a:latin typeface="Monotype Corsiva" pitchFamily="66" charset="0"/>
              </a:rPr>
              <a:t>принцип ориентации педагогического процесса на формирование в единстве знаний и умений, сознания и поведения воспитанников;</a:t>
            </a:r>
            <a:endParaRPr lang="ru-RU" sz="2800" dirty="0">
              <a:solidFill>
                <a:prstClr val="black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16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556792"/>
            <a:ext cx="72728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>
                <a:solidFill>
                  <a:prstClr val="black"/>
                </a:solidFill>
                <a:latin typeface="Monotype Corsiva" pitchFamily="66" charset="0"/>
              </a:rPr>
              <a:t>принцип коллективности обучения и воспитания детей;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>
                <a:solidFill>
                  <a:prstClr val="black"/>
                </a:solidFill>
                <a:latin typeface="Monotype Corsiva" pitchFamily="66" charset="0"/>
              </a:rPr>
              <a:t>принцип преемственности, последовательности и систематичности педагогического процесса;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>
                <a:solidFill>
                  <a:prstClr val="black"/>
                </a:solidFill>
                <a:latin typeface="Monotype Corsiva" pitchFamily="66" charset="0"/>
              </a:rPr>
              <a:t>принцип наглядности;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>
                <a:solidFill>
                  <a:prstClr val="black"/>
                </a:solidFill>
                <a:latin typeface="Monotype Corsiva" pitchFamily="66" charset="0"/>
              </a:rPr>
              <a:t>принцип </a:t>
            </a:r>
            <a:r>
              <a:rPr lang="ru-RU" sz="3200" dirty="0" err="1">
                <a:solidFill>
                  <a:prstClr val="black"/>
                </a:solidFill>
                <a:latin typeface="Monotype Corsiva" pitchFamily="66" charset="0"/>
              </a:rPr>
              <a:t>эстетизации</a:t>
            </a:r>
            <a:r>
              <a:rPr lang="ru-RU" sz="3200" dirty="0">
                <a:solidFill>
                  <a:prstClr val="black"/>
                </a:solidFill>
                <a:latin typeface="Monotype Corsiva" pitchFamily="66" charset="0"/>
              </a:rPr>
              <a:t> всей детской жизни, прежде всего обучения и воспитания.</a:t>
            </a:r>
            <a:endParaRPr lang="ru-RU" sz="3200" dirty="0">
              <a:solidFill>
                <a:prstClr val="black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928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476672"/>
            <a:ext cx="8280920" cy="618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Monotype Corsiva"/>
                <a:ea typeface="Calibri"/>
                <a:cs typeface="Times New Roman"/>
              </a:rPr>
              <a:t>Педагогические компетентности </a:t>
            </a:r>
            <a:r>
              <a:rPr lang="ru-RU" sz="3200" dirty="0" smtClean="0">
                <a:solidFill>
                  <a:srgbClr val="FF0000"/>
                </a:solidFill>
                <a:latin typeface="Monotype Corsiva"/>
                <a:ea typeface="Calibri"/>
                <a:cs typeface="Times New Roman"/>
              </a:rPr>
              <a:t>воспитателя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Педагогическая подготовка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 Знание возрастной психологии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 Знание теоретических основ  воспитания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 Знание психологических особенностей развития детей-сирот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Знание педагогических технологий работы с детьми-сиротами;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 Самообразование 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 Знание основных закономерностей развития личности;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Организаторские 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качества; 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Коммуникативные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качества; 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Перцептивно-гностические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качества; 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Экспрессивные качества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; 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Профессиональная работоспособность; 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0894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Физическое и психическое здоровье.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87950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5856" y="334397"/>
            <a:ext cx="3610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Модель выпускника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156" name="Рисунок 5" descr="http://cs10866.userapi.com/u133396438/154808182/z_deaa34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7" r="29318"/>
          <a:stretch>
            <a:fillRect/>
          </a:stretch>
        </p:blipFill>
        <p:spPr bwMode="auto">
          <a:xfrm>
            <a:off x="3966369" y="2583052"/>
            <a:ext cx="1708150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3014612" y="5589240"/>
            <a:ext cx="3316128" cy="1101725"/>
          </a:xfrm>
          <a:prstGeom prst="flowChartAlternateProcess">
            <a:avLst/>
          </a:prstGeom>
          <a:pattFill prst="sphere">
            <a:fgClr>
              <a:srgbClr val="FFFFCC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Положительное отношение к труду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-профориентация и самоопределение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auto">
          <a:xfrm>
            <a:off x="683569" y="2468562"/>
            <a:ext cx="2801787" cy="981074"/>
          </a:xfrm>
          <a:prstGeom prst="flowChartAlternateProcess">
            <a:avLst/>
          </a:prstGeom>
          <a:pattFill prst="sphere">
            <a:fgClr>
              <a:srgbClr val="FFFFCC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Потребность быть здоровым и ответственным за свое здоровье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683569" y="3864164"/>
            <a:ext cx="2801788" cy="1222558"/>
          </a:xfrm>
          <a:prstGeom prst="flowChartAlternateProcess">
            <a:avLst/>
          </a:prstGeom>
          <a:pattFill prst="sphere">
            <a:fgClr>
              <a:srgbClr val="FFFFCC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Овладение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культурой общения и поведения, коммуникативных навыков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6112245" y="2431684"/>
            <a:ext cx="2852244" cy="1199352"/>
          </a:xfrm>
          <a:prstGeom prst="flowChartAlternateProcess">
            <a:avLst/>
          </a:prstGeom>
          <a:pattFill prst="sphere">
            <a:fgClr>
              <a:srgbClr val="FFFFCC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Овладение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нравственных основ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полоролевых взаимоотношений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3014612" y="1082676"/>
            <a:ext cx="3565780" cy="1211262"/>
          </a:xfrm>
          <a:prstGeom prst="flowChartAlternateProcess">
            <a:avLst/>
          </a:prstGeom>
          <a:pattFill prst="sphere">
            <a:fgClr>
              <a:srgbClr val="FFFFCC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Овладение житейскими умениями и навыками, способность применить их на практике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6112245" y="4077072"/>
            <a:ext cx="2852243" cy="1271450"/>
          </a:xfrm>
          <a:prstGeom prst="flowChartAlternateProcess">
            <a:avLst/>
          </a:prstGeom>
          <a:pattFill prst="sphere">
            <a:fgClr>
              <a:srgbClr val="FFFFCC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Интеллектуальное развитие,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овладение  объемом знаний и разносторонними интересами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4672676" y="4850002"/>
            <a:ext cx="148639" cy="7392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5674520" y="3962771"/>
            <a:ext cx="437726" cy="51267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H="1">
            <a:off x="3531599" y="4246843"/>
            <a:ext cx="4572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 flipV="1">
            <a:off x="3395636" y="3128962"/>
            <a:ext cx="525462" cy="2000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 flipV="1">
            <a:off x="4773690" y="2293936"/>
            <a:ext cx="47625" cy="28911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5703889" y="3128960"/>
            <a:ext cx="408356" cy="72866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147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037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04664"/>
            <a:ext cx="8136904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Monotype Corsiva"/>
                <a:ea typeface="Calibri"/>
                <a:cs typeface="Times New Roman"/>
              </a:rPr>
              <a:t>Составляющие направления</a:t>
            </a:r>
            <a:r>
              <a:rPr lang="ru-RU" sz="3200" i="1" dirty="0">
                <a:solidFill>
                  <a:srgbClr val="FF0000"/>
                </a:solidFill>
                <a:latin typeface="Monotype Corsiva"/>
                <a:ea typeface="Calibri"/>
                <a:cs typeface="Times New Roman"/>
              </a:rPr>
              <a:t>  воспитательной системы группы</a:t>
            </a:r>
            <a:endParaRPr lang="ru-RU" sz="32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3200" i="1" dirty="0">
                <a:solidFill>
                  <a:srgbClr val="FF0000"/>
                </a:solidFill>
                <a:latin typeface="Monotype Corsiva"/>
                <a:ea typeface="Calibri"/>
                <a:cs typeface="Times New Roman"/>
              </a:rPr>
              <a:t> </a:t>
            </a:r>
            <a:endParaRPr lang="ru-RU" sz="32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7171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815"/>
          <a:stretch>
            <a:fillRect/>
          </a:stretch>
        </p:blipFill>
        <p:spPr bwMode="auto">
          <a:xfrm>
            <a:off x="1619672" y="1700808"/>
            <a:ext cx="6657975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926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94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34011" y="260648"/>
            <a:ext cx="4347986" cy="640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Monotype Corsiva" pitchFamily="66" charset="0"/>
                <a:ea typeface="Calibri"/>
                <a:cs typeface="Times New Roman"/>
              </a:rPr>
              <a:t>Направление «Здоровье»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1590" y="764704"/>
            <a:ext cx="640871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ea typeface="Calibri"/>
                <a:cs typeface="Times New Roman"/>
              </a:rPr>
              <a:t>Цель</a:t>
            </a:r>
            <a:r>
              <a:rPr lang="ru-RU" sz="2000" b="1" dirty="0" smtClean="0">
                <a:ea typeface="Calibri"/>
                <a:cs typeface="Times New Roman"/>
              </a:rPr>
              <a:t>: </a:t>
            </a:r>
            <a:r>
              <a:rPr lang="ru-RU" sz="2000" dirty="0" smtClean="0">
                <a:ea typeface="Calibri"/>
                <a:cs typeface="Times New Roman"/>
              </a:rPr>
              <a:t>использование </a:t>
            </a:r>
            <a:r>
              <a:rPr lang="ru-RU" sz="2000" dirty="0">
                <a:ea typeface="Calibri"/>
                <a:cs typeface="Times New Roman"/>
              </a:rPr>
              <a:t>педагогических технологий и методических приемов для демонстрации воспитанникам значимости физического и психического здоровья человека.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132856"/>
            <a:ext cx="8136904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ea typeface="Calibri"/>
                <a:cs typeface="Times New Roman"/>
              </a:rPr>
              <a:t>Формы реализации</a:t>
            </a:r>
            <a:r>
              <a:rPr lang="ru-RU" dirty="0">
                <a:ea typeface="Calibri"/>
                <a:cs typeface="Times New Roman"/>
              </a:rPr>
              <a:t>: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ea typeface="Calibri"/>
                <a:cs typeface="Times New Roman"/>
              </a:rPr>
              <a:t>Посещение бассейна, аквапарка.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2. Спортивные праздники и соревнования.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3. Недели здоровья.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4. Конкурсы рисунков, плакатов.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5. Акции, декада </a:t>
            </a:r>
            <a:r>
              <a:rPr lang="en-US" dirty="0">
                <a:ea typeface="Calibri"/>
                <a:cs typeface="Times New Roman"/>
              </a:rPr>
              <a:t>SOS</a:t>
            </a:r>
            <a:r>
              <a:rPr lang="ru-RU" dirty="0">
                <a:ea typeface="Calibri"/>
                <a:cs typeface="Times New Roman"/>
              </a:rPr>
              <a:t>.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6. Профилактическая работа по табакокурению.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7. Шашечный турнир.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8. Вечер встреч и отдыха «Будь здоров», «По ком звонит колокол?»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9. Конкурс презентаций «Здоровье точка.</a:t>
            </a:r>
            <a:r>
              <a:rPr lang="en-US" dirty="0" err="1">
                <a:ea typeface="Calibri"/>
                <a:cs typeface="Times New Roman"/>
              </a:rPr>
              <a:t>ru</a:t>
            </a:r>
            <a:r>
              <a:rPr lang="ru-RU" dirty="0">
                <a:ea typeface="Calibri"/>
                <a:cs typeface="Times New Roman"/>
              </a:rPr>
              <a:t>»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10. КВН «Оставайся на линии жизни»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11. Участие в областных соревнованиях «Самые ловкие».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12. Участие в конкурсе детских проектов: «Кулинарное путешествие».</a:t>
            </a:r>
            <a:endParaRPr lang="ru-RU" sz="1400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13. Беседы о правильном питании.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398943"/>
            <a:ext cx="205740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248" y="644903"/>
            <a:ext cx="2021012" cy="138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0365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48" y="2420888"/>
            <a:ext cx="8047304" cy="287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88640"/>
            <a:ext cx="7776864" cy="172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u="sng" dirty="0">
                <a:latin typeface="Cambria" pitchFamily="18" charset="0"/>
                <a:ea typeface="Calibri"/>
                <a:cs typeface="Times New Roman"/>
              </a:rPr>
              <a:t>Диагностическая карта уровня заболеваемости </a:t>
            </a:r>
            <a:r>
              <a:rPr lang="ru-RU" sz="2400" b="1" u="sng" dirty="0" smtClean="0">
                <a:latin typeface="Cambria" pitchFamily="18" charset="0"/>
                <a:ea typeface="Calibri"/>
                <a:cs typeface="Times New Roman"/>
              </a:rPr>
              <a:t>воспитанников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u="sng" dirty="0" smtClean="0">
                <a:latin typeface="Cambria" pitchFamily="18" charset="0"/>
                <a:ea typeface="Calibri"/>
                <a:cs typeface="Times New Roman"/>
              </a:rPr>
              <a:t> </a:t>
            </a:r>
            <a:r>
              <a:rPr lang="ru-RU" sz="2400" b="1" u="sng" dirty="0">
                <a:latin typeface="Cambria" pitchFamily="18" charset="0"/>
                <a:ea typeface="Calibri"/>
                <a:cs typeface="Times New Roman"/>
              </a:rPr>
              <a:t>1 школьной группы</a:t>
            </a:r>
            <a:endParaRPr lang="ru-RU" sz="2400" dirty="0">
              <a:latin typeface="Cambria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490602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441</Words>
  <Application>Microsoft Office PowerPoint</Application>
  <PresentationFormat>Экран (4:3)</PresentationFormat>
  <Paragraphs>89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Педагогическая концепция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Педагогическая концепция</dc:title>
  <dc:creator>Алексей</dc:creator>
  <cp:lastModifiedBy>Алексей</cp:lastModifiedBy>
  <cp:revision>6</cp:revision>
  <dcterms:created xsi:type="dcterms:W3CDTF">2012-04-09T06:10:43Z</dcterms:created>
  <dcterms:modified xsi:type="dcterms:W3CDTF">2012-04-09T07:07:52Z</dcterms:modified>
</cp:coreProperties>
</file>